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39" autoAdjust="0"/>
    <p:restoredTop sz="95186" autoAdjust="0"/>
  </p:normalViewPr>
  <p:slideViewPr>
    <p:cSldViewPr snapToGrid="0">
      <p:cViewPr>
        <p:scale>
          <a:sx n="115" d="100"/>
          <a:sy n="115" d="100"/>
        </p:scale>
        <p:origin x="-948" y="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9B7D8-D2E5-487F-8D5D-F62AB0E5DA45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44BE3-3308-4C16-AF93-99FDF067F45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33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43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02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288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96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134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601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302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09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85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74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4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61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80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27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29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3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02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5E45B6-B32F-43E5-96F2-07DEC49EEB89}" type="datetimeFigureOut">
              <a:rPr lang="ru-RU" smtClean="0"/>
              <a:t>27.01.2022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8A8F52-E921-4509-81E7-0650376846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30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5933" y="419607"/>
            <a:ext cx="7215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Социальный контракт </a:t>
            </a:r>
          </a:p>
        </p:txBody>
      </p:sp>
      <p:pic>
        <p:nvPicPr>
          <p:cNvPr id="1026" name="Picture 2" descr="https://img2.freepng.ru/20180305/aue/kisspng-droopy-family-cartoon-child-vector-hand-painted-a-family-5a9d3273babcb7.09380307152025150776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136" y="1608205"/>
            <a:ext cx="1982995" cy="167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techwormsolutions.com/wp-content/uploads/2018/04/business-man-235642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824" y="1591195"/>
            <a:ext cx="1780839" cy="157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media.istockphoto.com/vectors/young-men-and-women-bowingbusiness-image-vector-id10640273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814" y="1642501"/>
            <a:ext cx="2315931" cy="146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55813" y="3264803"/>
            <a:ext cx="2286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Малоимущие семьи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42257" y="3285567"/>
            <a:ext cx="1674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Малоимущие одиноко проживающие граждане 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73663" y="3285567"/>
            <a:ext cx="21732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Граждане</a:t>
            </a:r>
            <a:r>
              <a:rPr lang="ru-RU" sz="1400" b="1" dirty="0">
                <a:solidFill>
                  <a:srgbClr val="002060"/>
                </a:solidFill>
              </a:rPr>
              <a:t>,</a:t>
            </a:r>
            <a:r>
              <a:rPr lang="ru-RU" sz="1400" b="1" dirty="0" smtClean="0">
                <a:solidFill>
                  <a:srgbClr val="002060"/>
                </a:solidFill>
              </a:rPr>
              <a:t> состоящие на учете в органах занятости населения в качестве безработных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330" y="1062852"/>
            <a:ext cx="4487923" cy="2031325"/>
          </a:xfrm>
          <a:prstGeom prst="rect">
            <a:avLst/>
          </a:prstGeom>
          <a:noFill/>
          <a:ln cmpd="sng">
            <a:noFill/>
          </a:ln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Социальный контракт </a:t>
            </a:r>
            <a:r>
              <a:rPr lang="ru-RU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соглашение, которое заключено  между гражданином  и  органом  социальной  защиты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о</a:t>
            </a:r>
            <a:r>
              <a:rPr lang="ru-RU" sz="1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рган  социальной  защиты  обязуется  оказать  гражданину  государственную  социальную  помощь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г</a:t>
            </a:r>
            <a:r>
              <a:rPr lang="ru-RU" sz="1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ражданин – обязуется  исполнить  положения  социального  контракта  в  полном  объеме,  включая  программу  социальной  адаптации 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25574" y="1062224"/>
            <a:ext cx="6797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Кто имеет право заключить социальный контракт?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0927" y="2468358"/>
            <a:ext cx="4792971" cy="3354765"/>
          </a:xfrm>
          <a:prstGeom prst="rect">
            <a:avLst/>
          </a:prstGeom>
          <a:noFill/>
          <a:ln cmpd="sng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en-US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По </a:t>
            </a:r>
            <a:r>
              <a:rPr lang="ru-RU" sz="1600" b="1" i="1" dirty="0" smtClean="0">
                <a:solidFill>
                  <a:srgbClr val="FF0000"/>
                </a:solidFill>
              </a:rPr>
              <a:t>каким направлениям можно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 заключить социальный контракт? 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Какой размер выплат?</a:t>
            </a: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Поиск работы – трудоустройство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   </a:t>
            </a:r>
            <a:r>
              <a:rPr lang="ru-RU" sz="1600" b="1" i="1" dirty="0" smtClean="0">
                <a:solidFill>
                  <a:schemeClr val="accent5"/>
                </a:solidFill>
              </a:rPr>
              <a:t>(</a:t>
            </a:r>
            <a:r>
              <a:rPr lang="ru-RU" sz="1600" b="1" i="1" dirty="0" smtClean="0">
                <a:solidFill>
                  <a:schemeClr val="accent5"/>
                </a:solidFill>
              </a:rPr>
              <a:t>ежемесячная выплата в течение 4-х месяцев  в размере </a:t>
            </a:r>
            <a:r>
              <a:rPr lang="ru-RU" b="1" i="1" u="sng" dirty="0" smtClean="0">
                <a:solidFill>
                  <a:schemeClr val="accent5"/>
                </a:solidFill>
              </a:rPr>
              <a:t>11 724</a:t>
            </a:r>
            <a:r>
              <a:rPr lang="ru-RU" sz="1600" b="1" i="1" u="sng" dirty="0" smtClean="0">
                <a:solidFill>
                  <a:schemeClr val="accent5"/>
                </a:solidFill>
              </a:rPr>
              <a:t> </a:t>
            </a:r>
            <a:r>
              <a:rPr lang="ru-RU" sz="1600" b="1" i="1" u="sng" dirty="0" smtClean="0">
                <a:solidFill>
                  <a:schemeClr val="accent5"/>
                </a:solidFill>
              </a:rPr>
              <a:t>руб.)</a:t>
            </a:r>
          </a:p>
          <a:p>
            <a:endParaRPr lang="ru-RU" sz="1600" b="1" i="1" dirty="0" smtClean="0">
              <a:solidFill>
                <a:schemeClr val="accent5"/>
              </a:solidFill>
            </a:endParaRPr>
          </a:p>
          <a:p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5813" y="4687752"/>
            <a:ext cx="6295266" cy="584775"/>
          </a:xfrm>
          <a:prstGeom prst="rect">
            <a:avLst/>
          </a:prstGeom>
          <a:noFill/>
          <a:ln cmpd="sng">
            <a:noFill/>
          </a:ln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Куда звонить?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        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1600" b="1" dirty="0" smtClean="0">
                <a:solidFill>
                  <a:srgbClr val="002060"/>
                </a:solidFill>
              </a:rPr>
              <a:t>8(84379) 2-17-57, 2-22-69</a:t>
            </a: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Куда </a:t>
            </a:r>
            <a:r>
              <a:rPr lang="ru-RU" sz="1600" b="1" i="1" dirty="0" smtClean="0">
                <a:solidFill>
                  <a:srgbClr val="FF0000"/>
                </a:solidFill>
              </a:rPr>
              <a:t>писать?          </a:t>
            </a:r>
            <a:r>
              <a:rPr lang="en-US" sz="1600" b="1" i="1" dirty="0" smtClean="0">
                <a:solidFill>
                  <a:srgbClr val="FF0000"/>
                </a:solidFill>
              </a:rPr>
              <a:t>  </a:t>
            </a:r>
            <a:r>
              <a:rPr lang="en-US" sz="1600" b="1" dirty="0">
                <a:solidFill>
                  <a:srgbClr val="002060"/>
                </a:solidFill>
              </a:rPr>
              <a:t>U</a:t>
            </a:r>
            <a:r>
              <a:rPr lang="en-US" sz="1600" b="1" dirty="0" smtClean="0">
                <a:solidFill>
                  <a:srgbClr val="002060"/>
                </a:solidFill>
              </a:rPr>
              <a:t>sz.V-uslon@tatar.ru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5814" y="5339973"/>
            <a:ext cx="6136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Куда приходить?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en-US" sz="16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Отдел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социальной защиты                                           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            </a:t>
            </a:r>
            <a:r>
              <a:rPr lang="ru-RU" sz="1600" b="1" dirty="0" smtClean="0">
                <a:solidFill>
                  <a:srgbClr val="002060"/>
                </a:solidFill>
              </a:rPr>
              <a:t>                      (</a:t>
            </a:r>
            <a:r>
              <a:rPr lang="ru-RU" sz="1600" b="1" dirty="0" err="1" smtClean="0">
                <a:solidFill>
                  <a:srgbClr val="002060"/>
                </a:solidFill>
              </a:rPr>
              <a:t>с.Верхний</a:t>
            </a:r>
            <a:r>
              <a:rPr lang="ru-RU" sz="1600" b="1" dirty="0" smtClean="0">
                <a:solidFill>
                  <a:srgbClr val="002060"/>
                </a:solidFill>
              </a:rPr>
              <a:t> Услон, ул. Медгородок , д.21 А,   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                                   </a:t>
            </a:r>
            <a:r>
              <a:rPr lang="ru-RU" sz="1600" b="1" dirty="0" smtClean="0">
                <a:solidFill>
                  <a:srgbClr val="002060"/>
                </a:solidFill>
              </a:rPr>
              <a:t>кабинет </a:t>
            </a:r>
            <a:r>
              <a:rPr lang="ru-RU" sz="1600" b="1" dirty="0" smtClean="0">
                <a:solidFill>
                  <a:srgbClr val="002060"/>
                </a:solidFill>
              </a:rPr>
              <a:t>№ 5, 6)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68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350</TotalTime>
  <Words>131</Words>
  <Application>Microsoft Office PowerPoint</Application>
  <PresentationFormat>Произвольный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Натуральные материалы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</dc:title>
  <dc:creator>Даутов Р.М.</dc:creator>
  <cp:lastModifiedBy>Шаблон</cp:lastModifiedBy>
  <cp:revision>43</cp:revision>
  <dcterms:created xsi:type="dcterms:W3CDTF">2016-01-17T11:36:27Z</dcterms:created>
  <dcterms:modified xsi:type="dcterms:W3CDTF">2022-01-27T07:26:53Z</dcterms:modified>
</cp:coreProperties>
</file>